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63" r:id="rId4"/>
    <p:sldId id="264" r:id="rId5"/>
    <p:sldId id="265" r:id="rId6"/>
    <p:sldId id="258" r:id="rId7"/>
    <p:sldId id="259" r:id="rId8"/>
    <p:sldId id="260" r:id="rId9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798" y="-96"/>
      </p:cViewPr>
      <p:guideLst>
        <p:guide orient="horz" pos="2160"/>
        <p:guide pos="384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7/20/2022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7/20/2022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7/20/2022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712588-04B1-427B-82EE-E8DB90309F08}" type="datetimeFigureOut">
              <a:rPr lang="en-US" dirty="0"/>
              <a:pPr/>
              <a:t>7/20/2022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F9F0C5-380F-41C2-899A-BAC0F0927E16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7/20/2022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7/20/2022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7/20/2022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A54C80-263E-416B-A8E0-580EDEADCBDC}" type="datetimeFigureOut">
              <a:rPr lang="en-US" dirty="0"/>
              <a:pPr/>
              <a:t>7/20/2022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7/20/2022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7/20/2022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7/20/2022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7/20/2022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7/20/2022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7/20/2022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C6B4A9-1611-4792-9094-5F34BCA07E0B}" type="datetimeFigureOut">
              <a:rPr lang="en-US" dirty="0"/>
              <a:pPr/>
              <a:t>7/20/2022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333C77-0158-454C-844F-B7AB9BD7DAD4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7/20/2022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dirty="0"/>
              <a:pPr/>
              <a:t>7/20/2022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65" r:id="rId4"/>
    <p:sldLayoutId id="2147483653" r:id="rId5"/>
    <p:sldLayoutId id="2147483654" r:id="rId6"/>
    <p:sldLayoutId id="2147483655" r:id="rId7"/>
    <p:sldLayoutId id="2147483666" r:id="rId8"/>
    <p:sldLayoutId id="2147483657" r:id="rId9"/>
    <p:sldLayoutId id="2147483660" r:id="rId10"/>
    <p:sldLayoutId id="2147483661" r:id="rId11"/>
    <p:sldLayoutId id="2147483662" r:id="rId12"/>
    <p:sldLayoutId id="2147483663" r:id="rId13"/>
    <p:sldLayoutId id="2147483664" r:id="rId14"/>
    <p:sldLayoutId id="2147483667" r:id="rId15"/>
    <p:sldLayoutId id="2147483659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8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CCA9DB69-6A62-B246-8627-5925ADF07F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8596668" cy="1143000"/>
          </a:xfrm>
        </p:spPr>
        <p:txBody>
          <a:bodyPr>
            <a:normAutofit/>
          </a:bodyPr>
          <a:lstStyle/>
          <a:p>
            <a:pPr marL="685800" indent="-685800"/>
            <a:r>
              <a:rPr lang="en-US" sz="6600" b="1" i="1" u="sng" dirty="0">
                <a:solidFill>
                  <a:schemeClr val="tx1"/>
                </a:solidFill>
              </a:rPr>
              <a:t>Cell Membrane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xmlns="" id="{1DB22510-AB24-2A44-BE3B-BBCD516E6815}"/>
              </a:ext>
            </a:extLst>
          </p:cNvPr>
          <p:cNvSpPr>
            <a:spLocks noGrp="1"/>
          </p:cNvSpPr>
          <p:nvPr>
            <p:ph idx="1"/>
          </p:nvPr>
        </p:nvSpPr>
        <p:spPr>
          <a:xfrm rot="10800000" flipV="1">
            <a:off x="-1" y="1295400"/>
            <a:ext cx="9372600" cy="1447800"/>
          </a:xfrm>
        </p:spPr>
        <p:txBody>
          <a:bodyPr>
            <a:no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b="1" dirty="0">
                <a:solidFill>
                  <a:schemeClr val="accent1">
                    <a:lumMod val="75000"/>
                  </a:schemeClr>
                </a:solidFill>
              </a:rPr>
              <a:t>It is the outer covering of each cell 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b="1" dirty="0">
                <a:solidFill>
                  <a:schemeClr val="accent1">
                    <a:lumMod val="75000"/>
                  </a:schemeClr>
                </a:solidFill>
              </a:rPr>
              <a:t>A thin, delicate and semi permeable membrane.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sz="2800" b="1" dirty="0">
              <a:solidFill>
                <a:schemeClr val="accent1">
                  <a:lumMod val="75000"/>
                </a:schemeClr>
              </a:solidFill>
            </a:endParaRPr>
          </a:p>
          <a:p>
            <a:pPr marL="0" indent="0">
              <a:buNone/>
            </a:pPr>
            <a:r>
              <a:rPr lang="en-US" sz="5400" b="1" i="1" u="sng" baseline="30000" dirty="0">
                <a:solidFill>
                  <a:schemeClr val="tx1"/>
                </a:solidFill>
              </a:rPr>
              <a:t>Function</a:t>
            </a:r>
          </a:p>
          <a:p>
            <a:r>
              <a:rPr lang="en-US" sz="2800" b="1" dirty="0">
                <a:solidFill>
                  <a:schemeClr val="accent1">
                    <a:lumMod val="75000"/>
                  </a:schemeClr>
                </a:solidFill>
              </a:rPr>
              <a:t>Allow entry and exits of selective material.</a:t>
            </a:r>
          </a:p>
          <a:p>
            <a:r>
              <a:rPr lang="en-US" sz="2800" b="1" dirty="0">
                <a:solidFill>
                  <a:schemeClr val="accent1">
                    <a:lumMod val="75000"/>
                  </a:schemeClr>
                </a:solidFill>
              </a:rPr>
              <a:t>Protects against bacteria.</a:t>
            </a:r>
          </a:p>
          <a:p>
            <a:r>
              <a:rPr lang="en-US" sz="2800" b="1" dirty="0">
                <a:solidFill>
                  <a:schemeClr val="accent1">
                    <a:lumMod val="75000"/>
                  </a:schemeClr>
                </a:solidFill>
              </a:rPr>
              <a:t>Maintain the shape.</a:t>
            </a:r>
          </a:p>
        </p:txBody>
      </p:sp>
    </p:spTree>
    <p:extLst>
      <p:ext uri="{BB962C8B-B14F-4D97-AF65-F5344CB8AC3E}">
        <p14:creationId xmlns:p14="http://schemas.microsoft.com/office/powerpoint/2010/main" xmlns="" val="114169908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8837E6A9-59EF-034D-A2A9-F65FD1F0FF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8596668" cy="762000"/>
          </a:xfrm>
        </p:spPr>
        <p:txBody>
          <a:bodyPr/>
          <a:lstStyle/>
          <a:p>
            <a:pPr marL="571500" indent="-571500"/>
            <a:r>
              <a:rPr lang="en-US" b="1" u="sng" dirty="0">
                <a:solidFill>
                  <a:srgbClr val="002060"/>
                </a:solidFill>
              </a:rPr>
              <a:t>Composition of plasma membrane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49716148-43BD-7D47-B0F5-FEAB71488B6E}"/>
              </a:ext>
            </a:extLst>
          </p:cNvPr>
          <p:cNvSpPr txBox="1"/>
          <p:nvPr/>
        </p:nvSpPr>
        <p:spPr>
          <a:xfrm>
            <a:off x="3057742" y="3118823"/>
            <a:ext cx="6115482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algn="l" rtl="0" eaLnBrk="1" fontAlgn="t" latinLnBrk="0" hangingPunct="1">
              <a:spcBef>
                <a:spcPts val="0"/>
              </a:spcBef>
              <a:spcAft>
                <a:spcPts val="0"/>
              </a:spcAft>
            </a:pPr>
            <a:r>
              <a:rPr lang="en-US" sz="1800" b="1" i="0" u="none" strike="noStrike" kern="1200">
                <a:solidFill>
                  <a:srgbClr val="FFFFFF"/>
                </a:solidFill>
                <a:effectLst/>
                <a:latin typeface="Trebuchet MS" panose="020B0603020202020204" pitchFamily="34" charset="0"/>
              </a:rPr>
              <a:t>Lipids</a:t>
            </a:r>
            <a:r>
              <a:rPr lang="en-US" sz="900" b="1" i="0" u="none" strike="noStrike" kern="1200">
                <a:solidFill>
                  <a:srgbClr val="FFFFFF"/>
                </a:solidFill>
                <a:effectLst/>
                <a:latin typeface="Trebuchet MS" panose="020B0603020202020204" pitchFamily="34" charset="0"/>
              </a:rPr>
              <a:t> </a:t>
            </a:r>
            <a:endParaRPr lang="en-US" sz="900" b="0" i="0" u="none" strike="noStrike">
              <a:effectLst/>
              <a:latin typeface="Arial" panose="020B0604020202020204" pitchFamily="34" charset="0"/>
            </a:endParaRPr>
          </a:p>
          <a:p>
            <a:pPr marL="0" algn="l" rtl="0" eaLnBrk="1" fontAlgn="t" latinLnBrk="0" hangingPunct="1">
              <a:spcBef>
                <a:spcPts val="0"/>
              </a:spcBef>
              <a:spcAft>
                <a:spcPts val="0"/>
              </a:spcAft>
            </a:pPr>
            <a:r>
              <a:rPr lang="en-US" sz="1800" b="1" i="0" u="none" strike="noStrike" kern="1200">
                <a:solidFill>
                  <a:srgbClr val="FFFFFF"/>
                </a:solidFill>
                <a:effectLst/>
                <a:latin typeface="Trebuchet MS" panose="020B0603020202020204" pitchFamily="34" charset="0"/>
              </a:rPr>
              <a:t>Protein</a:t>
            </a:r>
            <a:endParaRPr lang="en-US" sz="900" b="0" i="0" u="none" strike="noStrike">
              <a:effectLst/>
              <a:latin typeface="Arial" panose="020B0604020202020204" pitchFamily="34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xmlns="" id="{D03F4C33-579F-7741-BB4E-7487457A2373}"/>
              </a:ext>
            </a:extLst>
          </p:cNvPr>
          <p:cNvSpPr txBox="1"/>
          <p:nvPr/>
        </p:nvSpPr>
        <p:spPr>
          <a:xfrm>
            <a:off x="3155156" y="2564595"/>
            <a:ext cx="631031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algn="l" rtl="0" eaLnBrk="1" fontAlgn="t" latinLnBrk="0" hangingPunct="1">
              <a:spcBef>
                <a:spcPts val="0"/>
              </a:spcBef>
              <a:spcAft>
                <a:spcPts val="0"/>
              </a:spcAft>
            </a:pPr>
            <a:r>
              <a:rPr lang="en-US" sz="1800" b="1" i="0" u="none" strike="noStrike" kern="1200">
                <a:solidFill>
                  <a:srgbClr val="FFFFFF"/>
                </a:solidFill>
                <a:effectLst/>
                <a:latin typeface="Trebuchet MS" panose="020B0603020202020204" pitchFamily="34" charset="0"/>
              </a:rPr>
              <a:t>Lipids</a:t>
            </a:r>
            <a:r>
              <a:rPr lang="en-US" sz="900" b="1" i="0" u="none" strike="noStrike" kern="1200">
                <a:solidFill>
                  <a:srgbClr val="FFFFFF"/>
                </a:solidFill>
                <a:effectLst/>
                <a:latin typeface="Trebuchet MS" panose="020B0603020202020204" pitchFamily="34" charset="0"/>
              </a:rPr>
              <a:t> </a:t>
            </a:r>
            <a:endParaRPr lang="en-US" sz="900" b="0" i="0" u="none" strike="noStrike">
              <a:effectLst/>
              <a:latin typeface="Arial" panose="020B0604020202020204" pitchFamily="34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xmlns="" id="{6DD03D73-2CB8-8F43-8597-A3ED256FF6E5}"/>
              </a:ext>
            </a:extLst>
          </p:cNvPr>
          <p:cNvSpPr txBox="1"/>
          <p:nvPr/>
        </p:nvSpPr>
        <p:spPr>
          <a:xfrm>
            <a:off x="3155156" y="2250703"/>
            <a:ext cx="631031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algn="l" rtl="0" eaLnBrk="1" fontAlgn="t" latinLnBrk="0" hangingPunct="1">
              <a:spcBef>
                <a:spcPts val="0"/>
              </a:spcBef>
              <a:spcAft>
                <a:spcPts val="0"/>
              </a:spcAft>
            </a:pPr>
            <a:r>
              <a:rPr lang="en-US" sz="1800" b="1" i="0" u="none" strike="noStrike" kern="1200">
                <a:solidFill>
                  <a:srgbClr val="FFFFFF"/>
                </a:solidFill>
                <a:effectLst/>
                <a:latin typeface="Trebuchet MS" panose="020B0603020202020204" pitchFamily="34" charset="0"/>
              </a:rPr>
              <a:t>Lipids</a:t>
            </a:r>
            <a:r>
              <a:rPr lang="en-US" sz="900" b="1" i="0" u="none" strike="noStrike" kern="1200">
                <a:solidFill>
                  <a:srgbClr val="FFFFFF"/>
                </a:solidFill>
                <a:effectLst/>
                <a:latin typeface="Trebuchet MS" panose="020B0603020202020204" pitchFamily="34" charset="0"/>
              </a:rPr>
              <a:t> </a:t>
            </a:r>
            <a:endParaRPr lang="en-US" sz="900" b="0" i="0" u="none" strike="noStrike">
              <a:effectLst/>
              <a:latin typeface="Arial" panose="020B0604020202020204" pitchFamily="34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xmlns="" id="{2EEF8E6C-30ED-1E42-9462-74C8E2942826}"/>
              </a:ext>
            </a:extLst>
          </p:cNvPr>
          <p:cNvSpPr txBox="1"/>
          <p:nvPr/>
        </p:nvSpPr>
        <p:spPr>
          <a:xfrm>
            <a:off x="3155156" y="2250703"/>
            <a:ext cx="631031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algn="l" rtl="0" eaLnBrk="1" fontAlgn="t" latinLnBrk="0" hangingPunct="1">
              <a:spcBef>
                <a:spcPts val="0"/>
              </a:spcBef>
              <a:spcAft>
                <a:spcPts val="0"/>
              </a:spcAft>
            </a:pPr>
            <a:r>
              <a:rPr lang="en-US" sz="1800" b="1" i="0" u="none" strike="noStrike" kern="1200">
                <a:solidFill>
                  <a:srgbClr val="FFFFFF"/>
                </a:solidFill>
                <a:effectLst/>
                <a:latin typeface="Trebuchet MS" panose="020B0603020202020204" pitchFamily="34" charset="0"/>
              </a:rPr>
              <a:t>Lipids</a:t>
            </a:r>
            <a:r>
              <a:rPr lang="en-US" sz="900" b="1" i="0" u="none" strike="noStrike" kern="1200">
                <a:solidFill>
                  <a:srgbClr val="FFFFFF"/>
                </a:solidFill>
                <a:effectLst/>
                <a:latin typeface="Trebuchet MS" panose="020B0603020202020204" pitchFamily="34" charset="0"/>
              </a:rPr>
              <a:t> </a:t>
            </a:r>
            <a:endParaRPr lang="en-US" sz="900" b="0" i="0" u="none" strike="noStrike">
              <a:effectLst/>
              <a:latin typeface="Arial" panose="020B0604020202020204" pitchFamily="34" charset="0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xmlns="" id="{F7E9D339-26B3-B644-853B-10C3F25E8614}"/>
              </a:ext>
            </a:extLst>
          </p:cNvPr>
          <p:cNvSpPr txBox="1"/>
          <p:nvPr/>
        </p:nvSpPr>
        <p:spPr>
          <a:xfrm>
            <a:off x="3155156" y="2250703"/>
            <a:ext cx="631031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algn="l" rtl="0" eaLnBrk="1" fontAlgn="t" latinLnBrk="0" hangingPunct="1">
              <a:spcBef>
                <a:spcPts val="0"/>
              </a:spcBef>
              <a:spcAft>
                <a:spcPts val="0"/>
              </a:spcAft>
            </a:pPr>
            <a:r>
              <a:rPr lang="en-US" sz="1800" b="1" i="0" u="none" strike="noStrike" kern="1200">
                <a:solidFill>
                  <a:srgbClr val="FFFFFF"/>
                </a:solidFill>
                <a:effectLst/>
                <a:latin typeface="Trebuchet MS" panose="020B0603020202020204" pitchFamily="34" charset="0"/>
              </a:rPr>
              <a:t>Lipids</a:t>
            </a:r>
            <a:r>
              <a:rPr lang="en-US" sz="900" b="1" i="0" u="none" strike="noStrike" kern="1200">
                <a:solidFill>
                  <a:srgbClr val="FFFFFF"/>
                </a:solidFill>
                <a:effectLst/>
                <a:latin typeface="Trebuchet MS" panose="020B0603020202020204" pitchFamily="34" charset="0"/>
              </a:rPr>
              <a:t> </a:t>
            </a:r>
            <a:endParaRPr lang="en-US" sz="900" b="0" i="0" u="none" strike="noStrike">
              <a:effectLst/>
              <a:latin typeface="Arial" panose="020B0604020202020204" pitchFamily="34" charset="0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xmlns="" id="{3916D78A-DBE5-E246-B2E6-2726357512C7}"/>
              </a:ext>
            </a:extLst>
          </p:cNvPr>
          <p:cNvSpPr txBox="1"/>
          <p:nvPr/>
        </p:nvSpPr>
        <p:spPr>
          <a:xfrm>
            <a:off x="3155156" y="2250703"/>
            <a:ext cx="631031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algn="l" rtl="0" eaLnBrk="1" fontAlgn="t" latinLnBrk="0" hangingPunct="1">
              <a:spcBef>
                <a:spcPts val="0"/>
              </a:spcBef>
              <a:spcAft>
                <a:spcPts val="0"/>
              </a:spcAft>
            </a:pPr>
            <a:r>
              <a:rPr lang="en-US" sz="1800" b="1" i="0" u="none" strike="noStrike" kern="1200">
                <a:solidFill>
                  <a:srgbClr val="FFFFFF"/>
                </a:solidFill>
                <a:effectLst/>
                <a:latin typeface="Trebuchet MS" panose="020B0603020202020204" pitchFamily="34" charset="0"/>
              </a:rPr>
              <a:t>Lipids</a:t>
            </a:r>
            <a:r>
              <a:rPr lang="en-US" sz="900" b="1" i="0" u="none" strike="noStrike" kern="1200">
                <a:solidFill>
                  <a:srgbClr val="FFFFFF"/>
                </a:solidFill>
                <a:effectLst/>
                <a:latin typeface="Trebuchet MS" panose="020B0603020202020204" pitchFamily="34" charset="0"/>
              </a:rPr>
              <a:t> </a:t>
            </a:r>
            <a:endParaRPr lang="en-US" sz="900" b="0" i="0" u="none" strike="noStrike">
              <a:effectLst/>
              <a:latin typeface="Arial" panose="020B0604020202020204" pitchFamily="34" charset="0"/>
            </a:endParaRPr>
          </a:p>
        </p:txBody>
      </p:sp>
      <p:graphicFrame>
        <p:nvGraphicFramePr>
          <p:cNvPr id="26" name="Table 26">
            <a:extLst>
              <a:ext uri="{FF2B5EF4-FFF2-40B4-BE49-F238E27FC236}">
                <a16:creationId xmlns:a16="http://schemas.microsoft.com/office/drawing/2014/main" xmlns="" id="{C6270CBC-30E7-AA4B-9556-23BD7B751565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xmlns="" val="1883869444"/>
              </p:ext>
            </p:extLst>
          </p:nvPr>
        </p:nvGraphicFramePr>
        <p:xfrm>
          <a:off x="-1" y="1066801"/>
          <a:ext cx="12192000" cy="402268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064000">
                  <a:extLst>
                    <a:ext uri="{9D8B030D-6E8A-4147-A177-3AD203B41FA5}">
                      <a16:colId xmlns:a16="http://schemas.microsoft.com/office/drawing/2014/main" xmlns="" val="1878181166"/>
                    </a:ext>
                  </a:extLst>
                </a:gridCol>
                <a:gridCol w="4064000">
                  <a:extLst>
                    <a:ext uri="{9D8B030D-6E8A-4147-A177-3AD203B41FA5}">
                      <a16:colId xmlns:a16="http://schemas.microsoft.com/office/drawing/2014/main" xmlns="" val="3229406063"/>
                    </a:ext>
                  </a:extLst>
                </a:gridCol>
                <a:gridCol w="4064000">
                  <a:extLst>
                    <a:ext uri="{9D8B030D-6E8A-4147-A177-3AD203B41FA5}">
                      <a16:colId xmlns:a16="http://schemas.microsoft.com/office/drawing/2014/main" xmlns="" val="190902759"/>
                    </a:ext>
                  </a:extLst>
                </a:gridCol>
              </a:tblGrid>
              <a:tr h="1479620">
                <a:tc>
                  <a:txBody>
                    <a:bodyPr/>
                    <a:lstStyle/>
                    <a:p>
                      <a:r>
                        <a:rPr lang="en-US" sz="4000" dirty="0"/>
                        <a:t>Lipids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4000"/>
                        <a:t>Protein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4000"/>
                        <a:t>Carbohydrates/sugars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256046676"/>
                  </a:ext>
                </a:extLst>
              </a:tr>
              <a:tr h="1111179">
                <a:tc>
                  <a:txBody>
                    <a:bodyPr/>
                    <a:lstStyle/>
                    <a:p>
                      <a:r>
                        <a:rPr lang="en-US" sz="2800" dirty="0" err="1"/>
                        <a:t>Phospholipid</a:t>
                      </a:r>
                      <a:endParaRPr lang="en-US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/>
                        <a:t>Fibrous</a:t>
                      </a:r>
                      <a:r>
                        <a:rPr lang="en-US" sz="2800" dirty="0" smtClean="0"/>
                        <a:t>, globular</a:t>
                      </a:r>
                      <a:r>
                        <a:rPr lang="en-US" sz="2800" dirty="0"/>
                        <a:t>, structural proteins etc</a:t>
                      </a:r>
                      <a:r>
                        <a:rPr lang="en-US" sz="2800" dirty="0" smtClean="0"/>
                        <a:t>.</a:t>
                      </a:r>
                      <a:endParaRPr lang="en-US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 err="1" smtClean="0"/>
                        <a:t>Oligosaccharides,hexose</a:t>
                      </a:r>
                      <a:endParaRPr lang="en-US" sz="2800" dirty="0"/>
                    </a:p>
                    <a:p>
                      <a:r>
                        <a:rPr lang="en-US" sz="2800" dirty="0" err="1"/>
                        <a:t>Fucose</a:t>
                      </a:r>
                      <a:r>
                        <a:rPr lang="en-US" sz="2800" dirty="0"/>
                        <a:t> sugars etc.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897352105"/>
                  </a:ext>
                </a:extLst>
              </a:tr>
              <a:tr h="1431890">
                <a:tc>
                  <a:txBody>
                    <a:bodyPr/>
                    <a:lstStyle/>
                    <a:p>
                      <a:r>
                        <a:rPr lang="en-US" sz="2800"/>
                        <a:t>Cholesterol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/>
                        <a:t>Types~</a:t>
                      </a:r>
                    </a:p>
                    <a:p>
                      <a:r>
                        <a:rPr lang="en-US" sz="2800"/>
                        <a:t>Intrinsic &amp; Extrinsic proteins.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/>
                        <a:t>Types~ </a:t>
                      </a:r>
                    </a:p>
                    <a:p>
                      <a:r>
                        <a:rPr lang="en-US" sz="2800" dirty="0"/>
                        <a:t>Glycoprotein &amp;</a:t>
                      </a:r>
                      <a:r>
                        <a:rPr lang="en-US" sz="2800" dirty="0" err="1"/>
                        <a:t>Glycolipids</a:t>
                      </a:r>
                      <a:r>
                        <a:rPr lang="en-US" sz="2800" dirty="0"/>
                        <a:t>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52699200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286366430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74F874B8-F7B0-40DF-81FB-F065C3B6869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38200" y="76200"/>
            <a:ext cx="8610600" cy="838200"/>
          </a:xfrm>
        </p:spPr>
        <p:txBody>
          <a:bodyPr>
            <a:normAutofit fontScale="90000"/>
          </a:bodyPr>
          <a:lstStyle/>
          <a:p>
            <a:r>
              <a:rPr lang="en-US" b="1" dirty="0">
                <a:latin typeface="Book Antiqua" panose="02040602050305030304" pitchFamily="18" charset="0"/>
              </a:rPr>
              <a:t>Models of the cell </a:t>
            </a:r>
            <a:r>
              <a:rPr lang="en-US" b="1" dirty="0" smtClean="0">
                <a:latin typeface="Book Antiqua" panose="02040602050305030304" pitchFamily="18" charset="0"/>
              </a:rPr>
              <a:t>membrane</a:t>
            </a:r>
            <a:endParaRPr lang="en-IN" b="1" dirty="0">
              <a:latin typeface="Book Antiqua" panose="02040602050305030304" pitchFamily="18" charset="0"/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xmlns="" id="{56EF91AA-B0F0-4154-992A-AAFA759B17D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62000" y="1219200"/>
            <a:ext cx="8763000" cy="4953000"/>
          </a:xfrm>
        </p:spPr>
        <p:txBody>
          <a:bodyPr>
            <a:normAutofit/>
          </a:bodyPr>
          <a:lstStyle/>
          <a:p>
            <a:pPr algn="just"/>
            <a:r>
              <a:rPr lang="en-US" sz="2800" b="1" dirty="0">
                <a:solidFill>
                  <a:schemeClr val="tx1"/>
                </a:solidFill>
                <a:latin typeface="Book Antiqua" panose="02040602050305030304" pitchFamily="18" charset="0"/>
              </a:rPr>
              <a:t>A number of models were proposed in order to explain the dynamic structure of the plasma membrane. Some of the prominent ones </a:t>
            </a:r>
            <a:r>
              <a:rPr lang="en-US" sz="2800" b="1" dirty="0" smtClean="0">
                <a:solidFill>
                  <a:schemeClr val="tx1"/>
                </a:solidFill>
                <a:latin typeface="Book Antiqua" panose="02040602050305030304" pitchFamily="18" charset="0"/>
              </a:rPr>
              <a:t>include:</a:t>
            </a:r>
          </a:p>
          <a:p>
            <a:pPr marL="514350" indent="-514350" algn="just">
              <a:buAutoNum type="arabicPeriod"/>
            </a:pPr>
            <a:r>
              <a:rPr lang="en-US" sz="2800" b="1" dirty="0" smtClean="0">
                <a:solidFill>
                  <a:schemeClr val="tx1"/>
                </a:solidFill>
                <a:latin typeface="Book Antiqua" panose="02040602050305030304" pitchFamily="18" charset="0"/>
              </a:rPr>
              <a:t>Lipid and Lipid </a:t>
            </a:r>
            <a:r>
              <a:rPr lang="en-US" sz="2800" b="1" dirty="0" err="1" smtClean="0">
                <a:solidFill>
                  <a:schemeClr val="tx1"/>
                </a:solidFill>
                <a:latin typeface="Book Antiqua" panose="02040602050305030304" pitchFamily="18" charset="0"/>
              </a:rPr>
              <a:t>Bilayer</a:t>
            </a:r>
            <a:r>
              <a:rPr lang="en-US" sz="2800" b="1" dirty="0" smtClean="0">
                <a:solidFill>
                  <a:schemeClr val="tx1"/>
                </a:solidFill>
                <a:latin typeface="Book Antiqua" panose="02040602050305030304" pitchFamily="18" charset="0"/>
              </a:rPr>
              <a:t> Model (1925-26) </a:t>
            </a:r>
          </a:p>
          <a:p>
            <a:pPr marL="514350" indent="-514350" algn="just">
              <a:buAutoNum type="arabicPeriod"/>
            </a:pPr>
            <a:r>
              <a:rPr lang="en-US" sz="2800" b="1" dirty="0" err="1" smtClean="0">
                <a:solidFill>
                  <a:schemeClr val="tx1"/>
                </a:solidFill>
                <a:latin typeface="Book Antiqua" panose="02040602050305030304" pitchFamily="18" charset="0"/>
              </a:rPr>
              <a:t>Dannelli</a:t>
            </a:r>
            <a:r>
              <a:rPr lang="en-US" sz="2800" b="1" dirty="0" smtClean="0">
                <a:solidFill>
                  <a:schemeClr val="tx1"/>
                </a:solidFill>
                <a:latin typeface="Book Antiqua" panose="02040602050305030304" pitchFamily="18" charset="0"/>
              </a:rPr>
              <a:t> </a:t>
            </a:r>
            <a:r>
              <a:rPr lang="en-US" sz="2800" b="1" dirty="0">
                <a:solidFill>
                  <a:schemeClr val="tx1"/>
                </a:solidFill>
                <a:latin typeface="Book Antiqua" panose="02040602050305030304" pitchFamily="18" charset="0"/>
              </a:rPr>
              <a:t>Model (1935)</a:t>
            </a:r>
          </a:p>
          <a:p>
            <a:pPr marL="457200" indent="-457200" algn="l">
              <a:buFont typeface="+mj-lt"/>
              <a:buAutoNum type="arabicPeriod"/>
            </a:pPr>
            <a:r>
              <a:rPr lang="en-US" sz="2800" b="1" dirty="0">
                <a:solidFill>
                  <a:schemeClr val="tx1"/>
                </a:solidFill>
                <a:latin typeface="Book Antiqua" panose="02040602050305030304" pitchFamily="18" charset="0"/>
              </a:rPr>
              <a:t>Robertson’s unit Membrane Model (Protein-Lipid Bilayer-Protein) (1953)</a:t>
            </a:r>
          </a:p>
          <a:p>
            <a:pPr marL="457200" indent="-457200" algn="l">
              <a:buFont typeface="+mj-lt"/>
              <a:buAutoNum type="arabicPeriod"/>
            </a:pPr>
            <a:r>
              <a:rPr lang="en-US" sz="2800" b="1" dirty="0">
                <a:solidFill>
                  <a:schemeClr val="tx1"/>
                </a:solidFill>
                <a:latin typeface="Book Antiqua" panose="02040602050305030304" pitchFamily="18" charset="0"/>
              </a:rPr>
              <a:t>Fluid Mosaic Model (1972)</a:t>
            </a:r>
          </a:p>
          <a:p>
            <a:pPr marL="457200" indent="-457200" algn="l">
              <a:buFont typeface="+mj-lt"/>
              <a:buAutoNum type="arabicPeriod"/>
            </a:pPr>
            <a:endParaRPr lang="en-US" sz="2800" b="1" dirty="0" smtClean="0">
              <a:latin typeface="Book Antiqua" panose="02040602050305030304" pitchFamily="18" charset="0"/>
            </a:endParaRPr>
          </a:p>
          <a:p>
            <a:pPr marL="457200" indent="-457200" algn="l">
              <a:buFont typeface="+mj-lt"/>
              <a:buAutoNum type="arabicPeriod"/>
            </a:pPr>
            <a:endParaRPr lang="en-US" sz="2800" b="1" dirty="0">
              <a:latin typeface="Book Antiqua" panose="02040602050305030304" pitchFamily="18" charset="0"/>
            </a:endParaRPr>
          </a:p>
          <a:p>
            <a:pPr marL="457200" indent="-457200" algn="l">
              <a:buFont typeface="+mj-lt"/>
              <a:buAutoNum type="arabicPeriod"/>
            </a:pPr>
            <a:endParaRPr lang="en-US" sz="2800" b="1" dirty="0">
              <a:latin typeface="Book Antiqua" panose="02040602050305030304" pitchFamily="18" charset="0"/>
            </a:endParaRPr>
          </a:p>
          <a:p>
            <a:pPr marL="457200" indent="-457200" algn="l">
              <a:buFont typeface="+mj-lt"/>
              <a:buAutoNum type="arabicPeriod"/>
            </a:pPr>
            <a:endParaRPr lang="en-US" sz="2800" b="1" dirty="0">
              <a:latin typeface="Book Antiqua" panose="02040602050305030304" pitchFamily="18" charset="0"/>
            </a:endParaRPr>
          </a:p>
          <a:p>
            <a:pPr marL="457200" indent="-457200" algn="l">
              <a:buFont typeface="+mj-lt"/>
              <a:buAutoNum type="arabicPeriod"/>
            </a:pPr>
            <a:endParaRPr lang="en-US" sz="2800" b="1" dirty="0">
              <a:latin typeface="Book Antiqua" panose="02040602050305030304" pitchFamily="18" charset="0"/>
            </a:endParaRPr>
          </a:p>
          <a:p>
            <a:pPr marL="457200" indent="-457200" algn="l">
              <a:buFont typeface="+mj-lt"/>
              <a:buAutoNum type="arabicPeriod"/>
            </a:pPr>
            <a:endParaRPr lang="en-US" sz="2800" b="1" dirty="0">
              <a:latin typeface="Book Antiqua" panose="02040602050305030304" pitchFamily="18" charset="0"/>
            </a:endParaRPr>
          </a:p>
          <a:p>
            <a:pPr marL="457200" indent="-457200" algn="l">
              <a:buFont typeface="+mj-lt"/>
              <a:buAutoNum type="arabicPeriod"/>
            </a:pPr>
            <a:endParaRPr lang="en-US" sz="2800" b="1" dirty="0">
              <a:latin typeface="Book Antiqua" panose="02040602050305030304" pitchFamily="18" charset="0"/>
            </a:endParaRPr>
          </a:p>
          <a:p>
            <a:pPr marL="457200" indent="-457200" algn="l">
              <a:buFont typeface="+mj-lt"/>
              <a:buAutoNum type="arabicPeriod"/>
            </a:pPr>
            <a:endParaRPr lang="en-US" sz="2800" b="1" dirty="0">
              <a:latin typeface="Book Antiqua" panose="02040602050305030304" pitchFamily="18" charset="0"/>
            </a:endParaRPr>
          </a:p>
          <a:p>
            <a:pPr marL="457200" indent="-457200" algn="l">
              <a:buFont typeface="+mj-lt"/>
              <a:buAutoNum type="arabicPeriod"/>
            </a:pPr>
            <a:endParaRPr lang="en-US" sz="2800" b="1" dirty="0">
              <a:latin typeface="Book Antiqua" panose="02040602050305030304" pitchFamily="18" charset="0"/>
            </a:endParaRPr>
          </a:p>
          <a:p>
            <a:pPr marL="457200" indent="-457200" algn="l">
              <a:buFont typeface="+mj-lt"/>
              <a:buAutoNum type="arabicPeriod"/>
            </a:pPr>
            <a:endParaRPr lang="en-US" sz="2800" b="1" dirty="0">
              <a:latin typeface="Book Antiqua" panose="02040602050305030304" pitchFamily="18" charset="0"/>
            </a:endParaRPr>
          </a:p>
          <a:p>
            <a:pPr algn="l"/>
            <a:endParaRPr lang="en-US" sz="2800" b="1" dirty="0">
              <a:latin typeface="Book Antiqua" panose="02040602050305030304" pitchFamily="18" charset="0"/>
            </a:endParaRPr>
          </a:p>
          <a:p>
            <a:pPr marL="457200" indent="-457200" algn="l">
              <a:buFont typeface="+mj-lt"/>
              <a:buAutoNum type="arabicPeriod"/>
            </a:pPr>
            <a:endParaRPr lang="en-IN" sz="2800" b="1" dirty="0">
              <a:latin typeface="Book Antiqua" panose="0204060205030503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90382892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17EAC150-0361-4AB4-82D8-FDDDC38615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err="1">
                <a:latin typeface="Book Antiqua" panose="02040602050305030304" pitchFamily="18" charset="0"/>
              </a:rPr>
              <a:t>Gorter</a:t>
            </a:r>
            <a:r>
              <a:rPr lang="en-US" b="1" dirty="0">
                <a:latin typeface="Book Antiqua" panose="02040602050305030304" pitchFamily="18" charset="0"/>
              </a:rPr>
              <a:t> and Grendel (1925):</a:t>
            </a:r>
            <a:endParaRPr lang="en-IN" b="1" dirty="0">
              <a:latin typeface="Book Antiqua" panose="02040602050305030304" pitchFamily="18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86D3D529-2752-45C4-A074-5BBCEED1F9D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84910" y="1488613"/>
            <a:ext cx="8596668" cy="3880773"/>
          </a:xfrm>
        </p:spPr>
        <p:txBody>
          <a:bodyPr/>
          <a:lstStyle/>
          <a:p>
            <a:r>
              <a:rPr lang="en-US" b="1" dirty="0">
                <a:latin typeface="Book Antiqua" panose="02040602050305030304" pitchFamily="18" charset="0"/>
              </a:rPr>
              <a:t>Based upon the experiments with erythrocytes.</a:t>
            </a:r>
          </a:p>
          <a:p>
            <a:r>
              <a:rPr lang="en-US" b="1" dirty="0">
                <a:latin typeface="Book Antiqua" panose="02040602050305030304" pitchFamily="18" charset="0"/>
              </a:rPr>
              <a:t>Observed that lipid extracted from the RBC’s got spread in area twice that of a simple molecular film.</a:t>
            </a:r>
          </a:p>
          <a:p>
            <a:r>
              <a:rPr lang="en-US" b="1" dirty="0">
                <a:latin typeface="Book Antiqua" panose="02040602050305030304" pitchFamily="18" charset="0"/>
              </a:rPr>
              <a:t>Lipid makes a bilayer in the membrane with the polar hydrophilic groups.</a:t>
            </a:r>
          </a:p>
          <a:p>
            <a:endParaRPr lang="en-IN" b="1" dirty="0">
              <a:latin typeface="Book Antiqua" panose="02040602050305030304" pitchFamily="18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xmlns="" id="{CF8519FC-A64D-42F6-9CDD-1FE1224A0C5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914400" y="3114316"/>
            <a:ext cx="7850894" cy="35150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63954333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B1F01098-A9C3-4925-B5DC-FE95CF1423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52400"/>
            <a:ext cx="4419600" cy="1143000"/>
          </a:xfrm>
        </p:spPr>
        <p:txBody>
          <a:bodyPr>
            <a:normAutofit/>
          </a:bodyPr>
          <a:lstStyle/>
          <a:p>
            <a:r>
              <a:rPr lang="en-US" sz="2800" b="1" dirty="0" err="1">
                <a:latin typeface="Book Antiqua" panose="02040602050305030304" pitchFamily="18" charset="0"/>
              </a:rPr>
              <a:t>Dannelli</a:t>
            </a:r>
            <a:r>
              <a:rPr lang="en-US" sz="2800" b="1" dirty="0">
                <a:latin typeface="Book Antiqua" panose="02040602050305030304" pitchFamily="18" charset="0"/>
              </a:rPr>
              <a:t> and </a:t>
            </a:r>
            <a:r>
              <a:rPr lang="en-US" sz="2800" b="1" dirty="0" err="1">
                <a:latin typeface="Book Antiqua" panose="02040602050305030304" pitchFamily="18" charset="0"/>
              </a:rPr>
              <a:t>Davson</a:t>
            </a:r>
            <a:r>
              <a:rPr lang="en-US" sz="2800" b="1" dirty="0">
                <a:latin typeface="Book Antiqua" panose="02040602050305030304" pitchFamily="18" charset="0"/>
              </a:rPr>
              <a:t> Model(Sandwich Model):</a:t>
            </a:r>
            <a:endParaRPr lang="en-IN" sz="2800" b="1" dirty="0">
              <a:latin typeface="Book Antiqua" panose="02040602050305030304" pitchFamily="18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2867F0EC-02A8-4F8E-AB62-21E0F4C7B50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876800" y="0"/>
            <a:ext cx="5867400" cy="6629400"/>
          </a:xfrm>
        </p:spPr>
        <p:txBody>
          <a:bodyPr>
            <a:noAutofit/>
          </a:bodyPr>
          <a:lstStyle/>
          <a:p>
            <a:r>
              <a:rPr lang="en-US" sz="2200" b="1" dirty="0">
                <a:latin typeface="Book Antiqua" panose="02040602050305030304" pitchFamily="18" charset="0"/>
              </a:rPr>
              <a:t>James </a:t>
            </a:r>
            <a:r>
              <a:rPr lang="en-US" sz="2200" b="1" dirty="0" err="1">
                <a:latin typeface="Book Antiqua" panose="02040602050305030304" pitchFamily="18" charset="0"/>
              </a:rPr>
              <a:t>Dannelli</a:t>
            </a:r>
            <a:r>
              <a:rPr lang="en-US" sz="2200" b="1" dirty="0">
                <a:latin typeface="Book Antiqua" panose="02040602050305030304" pitchFamily="18" charset="0"/>
              </a:rPr>
              <a:t> and Hugh </a:t>
            </a:r>
            <a:r>
              <a:rPr lang="en-US" sz="2200" b="1" dirty="0" err="1">
                <a:latin typeface="Book Antiqua" panose="02040602050305030304" pitchFamily="18" charset="0"/>
              </a:rPr>
              <a:t>Davson</a:t>
            </a:r>
            <a:r>
              <a:rPr lang="en-US" sz="2200" b="1" dirty="0">
                <a:latin typeface="Book Antiqua" panose="02040602050305030304" pitchFamily="18" charset="0"/>
              </a:rPr>
              <a:t> in 1935 suggested a bimolecular laminar or leaflet model of the cell membrane.</a:t>
            </a:r>
          </a:p>
          <a:p>
            <a:r>
              <a:rPr lang="en-US" sz="2200" b="1" dirty="0">
                <a:latin typeface="Book Antiqua" panose="02040602050305030304" pitchFamily="18" charset="0"/>
              </a:rPr>
              <a:t>The model describes the biological and chemical properties of the membrane.</a:t>
            </a:r>
          </a:p>
          <a:p>
            <a:r>
              <a:rPr lang="en-US" sz="2200" b="1" dirty="0">
                <a:latin typeface="Book Antiqua" panose="02040602050305030304" pitchFamily="18" charset="0"/>
              </a:rPr>
              <a:t>It describes a phospholipid bilayer that lies between two layers of globular proteins and it is a trilaminar and </a:t>
            </a:r>
            <a:r>
              <a:rPr lang="en-US" sz="2200" b="1" dirty="0" err="1">
                <a:latin typeface="Book Antiqua" panose="02040602050305030304" pitchFamily="18" charset="0"/>
              </a:rPr>
              <a:t>lipoproteinous</a:t>
            </a:r>
            <a:r>
              <a:rPr lang="en-US" sz="2200" b="1" dirty="0">
                <a:latin typeface="Book Antiqua" panose="02040602050305030304" pitchFamily="18" charset="0"/>
              </a:rPr>
              <a:t>.</a:t>
            </a:r>
          </a:p>
          <a:p>
            <a:r>
              <a:rPr lang="en-US" sz="2200" b="1" dirty="0">
                <a:latin typeface="Book Antiqua" panose="02040602050305030304" pitchFamily="18" charset="0"/>
              </a:rPr>
              <a:t>First model that attempted to describe the position of proteins within the lipid bilayer found in membranes.</a:t>
            </a:r>
          </a:p>
          <a:p>
            <a:r>
              <a:rPr lang="en-US" sz="2200" b="1" dirty="0" err="1">
                <a:latin typeface="Book Antiqua" panose="02040602050305030304" pitchFamily="18" charset="0"/>
              </a:rPr>
              <a:t>Dannelli</a:t>
            </a:r>
            <a:r>
              <a:rPr lang="en-US" sz="2200" b="1" dirty="0">
                <a:latin typeface="Book Antiqua" panose="02040602050305030304" pitchFamily="18" charset="0"/>
              </a:rPr>
              <a:t> and </a:t>
            </a:r>
            <a:r>
              <a:rPr lang="en-US" sz="2200" b="1" dirty="0" err="1">
                <a:latin typeface="Book Antiqua" panose="02040602050305030304" pitchFamily="18" charset="0"/>
              </a:rPr>
              <a:t>Davson</a:t>
            </a:r>
            <a:r>
              <a:rPr lang="en-US" sz="2200" b="1" dirty="0">
                <a:latin typeface="Book Antiqua" panose="02040602050305030304" pitchFamily="18" charset="0"/>
              </a:rPr>
              <a:t> proposed a model whereby two layers of protein flanked a central phospholipid bilayer.</a:t>
            </a:r>
          </a:p>
          <a:p>
            <a:r>
              <a:rPr lang="en-US" sz="2200" b="1" dirty="0">
                <a:latin typeface="Book Antiqua" panose="02040602050305030304" pitchFamily="18" charset="0"/>
              </a:rPr>
              <a:t>The model was also described as a ‘lipo-protein sandwich’, as the lipid layer was sandwiched between two protein layers.</a:t>
            </a:r>
          </a:p>
          <a:p>
            <a:endParaRPr lang="en-US" sz="2200" b="1" dirty="0">
              <a:latin typeface="Book Antiqua" panose="02040602050305030304" pitchFamily="18" charset="0"/>
            </a:endParaRPr>
          </a:p>
          <a:p>
            <a:endParaRPr lang="en-US" sz="2200" b="1" dirty="0">
              <a:latin typeface="Book Antiqua" panose="02040602050305030304" pitchFamily="18" charset="0"/>
            </a:endParaRPr>
          </a:p>
          <a:p>
            <a:endParaRPr lang="en-US" sz="2200" b="1" dirty="0">
              <a:latin typeface="Book Antiqua" panose="02040602050305030304" pitchFamily="18" charset="0"/>
            </a:endParaRPr>
          </a:p>
          <a:p>
            <a:endParaRPr lang="en-US" sz="2200" b="1" dirty="0">
              <a:latin typeface="Book Antiqua" panose="02040602050305030304" pitchFamily="18" charset="0"/>
            </a:endParaRPr>
          </a:p>
          <a:p>
            <a:endParaRPr lang="en-IN" sz="2200" b="1" dirty="0">
              <a:latin typeface="Book Antiqua" panose="02040602050305030304" pitchFamily="18" charset="0"/>
            </a:endParaRP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xmlns="" id="{8AF0D9EE-E98E-4CEE-8E40-E8C674504361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xmlns="" id="{8D96A519-67B8-4D49-BC99-AFD9281319C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43786" y="1981201"/>
            <a:ext cx="4616676" cy="3404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12875215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FFCFA89E-A488-EA40-9881-6D823F8332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8596668" cy="762000"/>
          </a:xfrm>
        </p:spPr>
        <p:txBody>
          <a:bodyPr/>
          <a:lstStyle/>
          <a:p>
            <a:r>
              <a:rPr lang="en-US" dirty="0"/>
              <a:t>Robertson model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6BC25522-896F-1143-B4C9-D1A247EF097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838200"/>
            <a:ext cx="9040721" cy="4683091"/>
          </a:xfrm>
        </p:spPr>
        <p:txBody>
          <a:bodyPr>
            <a:normAutofit/>
          </a:bodyPr>
          <a:lstStyle/>
          <a:p>
            <a:pPr>
              <a:buFont typeface="+mj-lt"/>
              <a:buAutoNum type="arabicPeriod"/>
            </a:pPr>
            <a:r>
              <a:rPr lang="en-US" sz="2800" dirty="0">
                <a:solidFill>
                  <a:schemeClr val="accent5"/>
                </a:solidFill>
              </a:rPr>
              <a:t>J David Robertson</a:t>
            </a:r>
            <a:r>
              <a:rPr lang="en-US" sz="2800" dirty="0"/>
              <a:t> modified </a:t>
            </a:r>
            <a:r>
              <a:rPr lang="en-US" sz="2800" dirty="0" err="1"/>
              <a:t>Danielli</a:t>
            </a:r>
            <a:r>
              <a:rPr lang="en-US" sz="2800" dirty="0"/>
              <a:t> and </a:t>
            </a:r>
            <a:r>
              <a:rPr lang="en-US" sz="2800" dirty="0" err="1"/>
              <a:t>Davson</a:t>
            </a:r>
            <a:r>
              <a:rPr lang="en-US" sz="2800" dirty="0"/>
              <a:t> Model.</a:t>
            </a:r>
          </a:p>
          <a:p>
            <a:pPr>
              <a:buFont typeface="+mj-lt"/>
              <a:buAutoNum type="arabicPeriod"/>
            </a:pPr>
            <a:r>
              <a:rPr lang="en-US" sz="2800" dirty="0"/>
              <a:t>He said that lipid </a:t>
            </a:r>
            <a:r>
              <a:rPr lang="en-US" sz="2800" dirty="0" err="1"/>
              <a:t>bilayer</a:t>
            </a:r>
            <a:r>
              <a:rPr lang="en-US" sz="2800" dirty="0"/>
              <a:t> is covered on two surface by B- protein molecules.</a:t>
            </a:r>
          </a:p>
          <a:p>
            <a:pPr>
              <a:buFont typeface="+mj-lt"/>
              <a:buAutoNum type="arabicPeriod"/>
            </a:pPr>
            <a:r>
              <a:rPr lang="en-US" sz="2800" dirty="0"/>
              <a:t>He gave the concept of </a:t>
            </a:r>
            <a:r>
              <a:rPr lang="en-US" sz="2800" dirty="0">
                <a:solidFill>
                  <a:schemeClr val="accent5"/>
                </a:solidFill>
              </a:rPr>
              <a:t>unit membrane.</a:t>
            </a:r>
          </a:p>
          <a:p>
            <a:pPr>
              <a:buFont typeface="+mj-lt"/>
              <a:buAutoNum type="arabicPeriod"/>
            </a:pPr>
            <a:r>
              <a:rPr lang="en-US" sz="2800" dirty="0">
                <a:solidFill>
                  <a:schemeClr val="accent5"/>
                </a:solidFill>
              </a:rPr>
              <a:t>Proteins are B- fibrous.</a:t>
            </a:r>
            <a:endParaRPr lang="en-US" sz="2800" dirty="0">
              <a:solidFill>
                <a:schemeClr val="tx1"/>
              </a:solidFill>
            </a:endParaRPr>
          </a:p>
          <a:p>
            <a:pPr>
              <a:buFont typeface="+mj-lt"/>
              <a:buAutoNum type="arabicPeriod"/>
            </a:pPr>
            <a:r>
              <a:rPr lang="en-US" sz="2800" dirty="0">
                <a:solidFill>
                  <a:schemeClr val="bg1">
                    <a:lumMod val="25000"/>
                  </a:schemeClr>
                </a:solidFill>
              </a:rPr>
              <a:t>Thickness of plasma membrane is 75-100A’</a:t>
            </a:r>
          </a:p>
          <a:p>
            <a:pPr>
              <a:buFont typeface="+mj-lt"/>
              <a:buAutoNum type="arabicPeriod"/>
            </a:pPr>
            <a:r>
              <a:rPr lang="en-US" sz="2800" dirty="0">
                <a:solidFill>
                  <a:schemeClr val="bg1">
                    <a:lumMod val="25000"/>
                  </a:schemeClr>
                </a:solidFill>
              </a:rPr>
              <a:t>Plasma membrane is </a:t>
            </a:r>
            <a:r>
              <a:rPr lang="en-US" sz="2800" dirty="0" err="1">
                <a:solidFill>
                  <a:schemeClr val="bg1">
                    <a:lumMod val="25000"/>
                  </a:schemeClr>
                </a:solidFill>
              </a:rPr>
              <a:t>amphipathic</a:t>
            </a:r>
            <a:r>
              <a:rPr lang="en-US" sz="2800" dirty="0">
                <a:solidFill>
                  <a:schemeClr val="bg1">
                    <a:lumMod val="25000"/>
                  </a:schemeClr>
                </a:solidFill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xmlns="" val="74629509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629E77E5-10E8-3C4C-935F-720A22EBF0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228600"/>
            <a:ext cx="7586293" cy="750094"/>
          </a:xfrm>
        </p:spPr>
        <p:txBody>
          <a:bodyPr>
            <a:noAutofit/>
          </a:bodyPr>
          <a:lstStyle/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4400" b="1" u="sng" dirty="0">
                <a:solidFill>
                  <a:srgbClr val="FF0000"/>
                </a:solidFill>
              </a:rPr>
              <a:t>Fluid mosaic model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A36A07B4-8A16-8346-89D3-1F58B0E8D95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4800" y="1295400"/>
            <a:ext cx="9296400" cy="4952999"/>
          </a:xfrm>
        </p:spPr>
        <p:txBody>
          <a:bodyPr>
            <a:noAutofit/>
          </a:bodyPr>
          <a:lstStyle/>
          <a:p>
            <a:r>
              <a:rPr lang="en-US" sz="2400" dirty="0"/>
              <a:t>Given by </a:t>
            </a:r>
            <a:r>
              <a:rPr lang="en-US" sz="2400" u="sng" dirty="0">
                <a:solidFill>
                  <a:schemeClr val="accent4"/>
                </a:solidFill>
              </a:rPr>
              <a:t>Singer and Nicolson</a:t>
            </a:r>
            <a:r>
              <a:rPr lang="en-US" sz="2400" dirty="0"/>
              <a:t> in 1972.</a:t>
            </a:r>
          </a:p>
          <a:p>
            <a:r>
              <a:rPr lang="en-US" sz="2400" dirty="0"/>
              <a:t>This model consist of phospholipids, cholesterol, </a:t>
            </a:r>
            <a:r>
              <a:rPr lang="en-US" sz="2400" dirty="0" err="1"/>
              <a:t>proteins,and</a:t>
            </a:r>
            <a:r>
              <a:rPr lang="en-US" sz="2400" dirty="0"/>
              <a:t> carbohydrates.</a:t>
            </a:r>
          </a:p>
          <a:p>
            <a:r>
              <a:rPr lang="en-US" sz="2400" dirty="0"/>
              <a:t>The membrane also describe as </a:t>
            </a:r>
            <a:r>
              <a:rPr lang="en-US" sz="2400" u="sng" dirty="0">
                <a:solidFill>
                  <a:schemeClr val="accent4"/>
                </a:solidFill>
              </a:rPr>
              <a:t>“ Protein iceberg in a sea of phospholipids”.</a:t>
            </a:r>
          </a:p>
          <a:p>
            <a:r>
              <a:rPr lang="en-US" sz="2400" dirty="0"/>
              <a:t>Plasma membrane is </a:t>
            </a:r>
            <a:r>
              <a:rPr lang="en-US" sz="2400" dirty="0" err="1">
                <a:solidFill>
                  <a:schemeClr val="accent4"/>
                </a:solidFill>
              </a:rPr>
              <a:t>lipoproteineous</a:t>
            </a:r>
            <a:r>
              <a:rPr lang="en-US" sz="2400" dirty="0"/>
              <a:t>  and </a:t>
            </a:r>
            <a:r>
              <a:rPr lang="en-US" sz="2400" dirty="0" err="1">
                <a:solidFill>
                  <a:schemeClr val="accent4"/>
                </a:solidFill>
              </a:rPr>
              <a:t>trilaminar</a:t>
            </a:r>
            <a:r>
              <a:rPr lang="en-US" sz="2400" dirty="0"/>
              <a:t>.</a:t>
            </a:r>
          </a:p>
          <a:p>
            <a:r>
              <a:rPr lang="en-US" sz="2400" dirty="0"/>
              <a:t>Plasma membrane is </a:t>
            </a:r>
            <a:r>
              <a:rPr lang="en-US" sz="2400" dirty="0">
                <a:solidFill>
                  <a:schemeClr val="accent4"/>
                </a:solidFill>
              </a:rPr>
              <a:t>quasi-fluid</a:t>
            </a:r>
            <a:r>
              <a:rPr lang="en-US" sz="2400" dirty="0"/>
              <a:t>.</a:t>
            </a:r>
          </a:p>
          <a:p>
            <a:r>
              <a:rPr lang="en-US" sz="2400" dirty="0" err="1"/>
              <a:t>Phospholipid</a:t>
            </a:r>
            <a:r>
              <a:rPr lang="en-US" sz="2400" dirty="0"/>
              <a:t> molecules shows two types of movement---</a:t>
            </a:r>
          </a:p>
          <a:p>
            <a:pPr>
              <a:buFont typeface="+mj-lt"/>
              <a:buAutoNum type="arabicPeriod"/>
            </a:pPr>
            <a:r>
              <a:rPr lang="en-US" sz="2400" u="sng" dirty="0"/>
              <a:t>Transition movement</a:t>
            </a:r>
          </a:p>
          <a:p>
            <a:pPr>
              <a:buFont typeface="+mj-lt"/>
              <a:buAutoNum type="arabicPeriod"/>
            </a:pPr>
            <a:r>
              <a:rPr lang="en-US" sz="2400" u="sng" dirty="0"/>
              <a:t>Flip-flop movement.</a:t>
            </a:r>
          </a:p>
          <a:p>
            <a:pPr marL="0" indent="0">
              <a:buNone/>
            </a:pP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xmlns="" val="212750094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9F8958E0-2A21-F64E-B833-2FE8088D2795}"/>
              </a:ext>
            </a:extLst>
          </p:cNvPr>
          <p:cNvSpPr txBox="1"/>
          <p:nvPr/>
        </p:nvSpPr>
        <p:spPr>
          <a:xfrm>
            <a:off x="3051721" y="3244334"/>
            <a:ext cx="610344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algn="l" rtl="0" eaLnBrk="1" fontAlgn="t" latinLnBrk="0" hangingPunct="1">
              <a:spcBef>
                <a:spcPts val="0"/>
              </a:spcBef>
              <a:spcAft>
                <a:spcPts val="0"/>
              </a:spcAft>
            </a:pPr>
            <a:endParaRPr lang="en-US" sz="1800" b="0" i="0" u="none" strike="noStrike">
              <a:effectLst/>
              <a:latin typeface="Arial" panose="020B0604020202020204" pitchFamily="34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xmlns="" id="{F0E7B5C3-A725-A74C-BBA9-2B6A4742309D}"/>
              </a:ext>
            </a:extLst>
          </p:cNvPr>
          <p:cNvSpPr txBox="1"/>
          <p:nvPr/>
        </p:nvSpPr>
        <p:spPr>
          <a:xfrm>
            <a:off x="3053953" y="3253263"/>
            <a:ext cx="610790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algn="l" rtl="0" eaLnBrk="1" fontAlgn="t" latinLnBrk="0" hangingPunct="1">
              <a:spcBef>
                <a:spcPts val="0"/>
              </a:spcBef>
              <a:spcAft>
                <a:spcPts val="0"/>
              </a:spcAft>
            </a:pPr>
            <a:endParaRPr lang="en-US" sz="1800" b="0" i="0" u="none" strike="noStrike">
              <a:effectLst/>
              <a:latin typeface="Arial" panose="020B0604020202020204" pitchFamily="34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xmlns="" id="{172706F4-6057-6C4C-A972-4F84B1EC286B}"/>
              </a:ext>
            </a:extLst>
          </p:cNvPr>
          <p:cNvSpPr txBox="1"/>
          <p:nvPr/>
        </p:nvSpPr>
        <p:spPr>
          <a:xfrm>
            <a:off x="3053953" y="3253263"/>
            <a:ext cx="610790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algn="l" rtl="0" eaLnBrk="1" fontAlgn="t" latinLnBrk="0" hangingPunct="1">
              <a:spcBef>
                <a:spcPts val="0"/>
              </a:spcBef>
              <a:spcAft>
                <a:spcPts val="0"/>
              </a:spcAft>
            </a:pPr>
            <a:endParaRPr lang="en-US" sz="1800" b="0" i="0" u="none" strike="noStrike">
              <a:effectLst/>
              <a:latin typeface="Arial" panose="020B0604020202020204" pitchFamily="34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xmlns="" id="{B1FD02E8-EBEF-1F49-BE27-172CE302AA3F}"/>
              </a:ext>
            </a:extLst>
          </p:cNvPr>
          <p:cNvSpPr txBox="1"/>
          <p:nvPr/>
        </p:nvSpPr>
        <p:spPr>
          <a:xfrm>
            <a:off x="3053953" y="3253263"/>
            <a:ext cx="610790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algn="l" rtl="0" eaLnBrk="1" fontAlgn="t" latinLnBrk="0" hangingPunct="1">
              <a:spcBef>
                <a:spcPts val="0"/>
              </a:spcBef>
              <a:spcAft>
                <a:spcPts val="0"/>
              </a:spcAft>
            </a:pPr>
            <a:endParaRPr lang="en-US" sz="1800" b="0" i="0" u="none" strike="noStrike">
              <a:effectLst/>
              <a:latin typeface="Arial" panose="020B0604020202020204" pitchFamily="34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xmlns="" id="{E5070770-D937-FA41-8075-2DE71D6AFB56}"/>
              </a:ext>
            </a:extLst>
          </p:cNvPr>
          <p:cNvSpPr txBox="1"/>
          <p:nvPr/>
        </p:nvSpPr>
        <p:spPr>
          <a:xfrm>
            <a:off x="3053953" y="3253263"/>
            <a:ext cx="610790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algn="l" rtl="0" eaLnBrk="1" fontAlgn="t" latinLnBrk="0" hangingPunct="1">
              <a:spcBef>
                <a:spcPts val="0"/>
              </a:spcBef>
              <a:spcAft>
                <a:spcPts val="0"/>
              </a:spcAft>
            </a:pPr>
            <a:endParaRPr lang="en-US" sz="1800" b="0" i="0" u="none" strike="noStrike">
              <a:effectLst/>
              <a:latin typeface="Arial" panose="020B0604020202020204" pitchFamily="34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xmlns="" id="{8C0AD3E6-5251-AA40-BF80-519B59D656A9}"/>
              </a:ext>
            </a:extLst>
          </p:cNvPr>
          <p:cNvSpPr txBox="1"/>
          <p:nvPr/>
        </p:nvSpPr>
        <p:spPr>
          <a:xfrm>
            <a:off x="3053953" y="3253263"/>
            <a:ext cx="610790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algn="l" rtl="0" eaLnBrk="1" fontAlgn="t" latinLnBrk="0" hangingPunct="1">
              <a:spcBef>
                <a:spcPts val="0"/>
              </a:spcBef>
              <a:spcAft>
                <a:spcPts val="0"/>
              </a:spcAft>
            </a:pPr>
            <a:endParaRPr lang="en-US" sz="1800" b="0" i="0" u="none" strike="noStrike">
              <a:effectLst/>
              <a:latin typeface="Arial" panose="020B0604020202020204" pitchFamily="34" charset="0"/>
            </a:endParaRPr>
          </a:p>
        </p:txBody>
      </p:sp>
      <p:pic>
        <p:nvPicPr>
          <p:cNvPr id="19" name="Picture 19">
            <a:extLst>
              <a:ext uri="{FF2B5EF4-FFF2-40B4-BE49-F238E27FC236}">
                <a16:creationId xmlns:a16="http://schemas.microsoft.com/office/drawing/2014/main" xmlns="" id="{BA42697A-F985-9447-B1B3-8E6112EFF2D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5212" y="533400"/>
            <a:ext cx="9399788" cy="53137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4151666868"/>
      </p:ext>
    </p:extLst>
  </p:cSld>
  <p:clrMapOvr>
    <a:masterClrMapping/>
  </p:clrMapOvr>
</p:sld>
</file>

<file path=ppt/theme/theme1.xml><?xml version="1.0" encoding="utf-8"?>
<a:theme xmlns:a="http://schemas.openxmlformats.org/drawingml/2006/main" name="Facet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Facet">
      <a:majorFont>
        <a:latin typeface="Trebuchet MS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Facet" id="{C0C680CD-088A-49FC-A102-D699147F32B2}" vid="{CFBC31BA-B70F-4F30-BCAA-4F3011E16C4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80</TotalTime>
  <Words>411</Words>
  <Application>Microsoft Office PowerPoint</Application>
  <PresentationFormat>Custom</PresentationFormat>
  <Paragraphs>74</Paragraphs>
  <Slides>8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9" baseType="lpstr">
      <vt:lpstr>Facet</vt:lpstr>
      <vt:lpstr>Cell Membrane</vt:lpstr>
      <vt:lpstr>Composition of plasma membrane</vt:lpstr>
      <vt:lpstr>Models of the cell membrane</vt:lpstr>
      <vt:lpstr>Gorter and Grendel (1925):</vt:lpstr>
      <vt:lpstr>Dannelli and Davson Model(Sandwich Model):</vt:lpstr>
      <vt:lpstr>Robertson model</vt:lpstr>
      <vt:lpstr>Fluid mosaic model</vt:lpstr>
      <vt:lpstr>Slide 8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Cell Membrane</dc:title>
  <dc:creator>918626909168</dc:creator>
  <cp:lastModifiedBy>HP</cp:lastModifiedBy>
  <cp:revision>13</cp:revision>
  <dcterms:created xsi:type="dcterms:W3CDTF">2021-10-23T10:42:38Z</dcterms:created>
  <dcterms:modified xsi:type="dcterms:W3CDTF">2022-07-20T04:42:30Z</dcterms:modified>
</cp:coreProperties>
</file>